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9" r:id="rId4"/>
    <p:sldId id="258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908720"/>
            <a:ext cx="6408712" cy="3810000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Örkény István az egyperces novella műfajának megalkotója. Az egyperces kifejezés arra utal, hogy ezeket a novellákat egy perc alatt el lehet olvasni. Terjedelmük a pár sortól a pár oldalig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terjed. 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Használati utasítás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arra is felhívja a figyelmet, hogy e művek, rövidségük ellenére is teljes értékű írások, amelyeknél fontos a címadás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. Az író a közlés minimumára szorítkozik, ezért az olvasónak nagy szerepe van az értelmezésben.  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342644" y="188640"/>
            <a:ext cx="843528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>
              <a:buFont typeface="Arial" pitchFamily="34" charset="0"/>
              <a:buNone/>
            </a:pPr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Örkény István egyperces novellái</a:t>
            </a:r>
            <a:endParaRPr lang="hu-H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350" y="908720"/>
            <a:ext cx="2533650" cy="3810000"/>
          </a:xfrm>
          <a:prstGeom prst="rect">
            <a:avLst/>
          </a:prstGeom>
        </p:spPr>
      </p:pic>
      <p:sp>
        <p:nvSpPr>
          <p:cNvPr id="5" name="Tartalom helye 2"/>
          <p:cNvSpPr txBox="1">
            <a:spLocks/>
          </p:cNvSpPr>
          <p:nvPr/>
        </p:nvSpPr>
        <p:spPr>
          <a:xfrm>
            <a:off x="107504" y="4718720"/>
            <a:ext cx="8856983" cy="1950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buNone/>
            </a:pP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Az egyperces novellákra a groteszk látásmód jellemző. A groteszk egymástól eltérő esztétikai minőségek egymás mellé helyezésével ér el gyakran komikus hatást. A groteszk látásmódról szól, az arról, hogy mi a groteszk című novella is. Itt a szerző fejjel lefelé láttatja a világot.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408712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Arról, hogy mi a </a:t>
            </a:r>
            <a:r>
              <a:rPr lang="hu-HU" sz="2400" b="1" dirty="0" err="1" smtClean="0">
                <a:latin typeface="Times New Roman" pitchFamily="18" charset="0"/>
                <a:cs typeface="Times New Roman" pitchFamily="18" charset="0"/>
              </a:rPr>
              <a:t>groteszt</a:t>
            </a:r>
            <a:endParaRPr lang="hu-H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buNone/>
            </a:pPr>
            <a:endParaRPr lang="hu-HU" sz="2400" b="1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történetek abszurdak lesznek, mert más nézőpontból látja a hétköznapi világot, mint mi (- </a:t>
            </a:r>
            <a:r>
              <a:rPr lang="hu-HU" sz="2400" dirty="0" err="1">
                <a:latin typeface="Times New Roman" pitchFamily="18" charset="0"/>
                <a:cs typeface="Times New Roman" pitchFamily="18" charset="0"/>
              </a:rPr>
              <a:t>fejreállás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). Ha más nézőpontból nézzük a világot, akkor a felszín mögött sok mindent észrevehetünk, amit addig nem.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Így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lényegi dolgokra is rámutathat. Kifordítja a mindennapi eseményeket, keveri a valóságosat az irracionálissal. A temetést nevetséges eseménnyé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ferdíti.</a:t>
            </a:r>
          </a:p>
          <a:p>
            <a:pPr marL="0">
              <a:buNone/>
            </a:pPr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pPr marL="0"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 groteszk mellett gyakran az abszurd is megjelenik az egyperces novellákban. </a:t>
            </a:r>
          </a:p>
          <a:p>
            <a:pPr marL="0">
              <a:buNone/>
            </a:pP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Abszurd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: különbözik a groteszktől. Itt is szélsőségesen össze nem illő elemek társulnak, de az abszurd a világot tagadja amit bemutat, az emberi lét kilátástalanságát mutatja.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4104456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A végzet</a:t>
            </a:r>
          </a:p>
          <a:p>
            <a:pPr marL="0">
              <a:buNone/>
            </a:pP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 cím arra utal, hogy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az életben egyes események elkerülhetetlenek, előre meg vannak írva.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	A végzet című novellában a pogácsába liszt helyett véletlenül rovarirtó kerül. Hozzájárul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 hatáshoz, hogy egy gyakorlatilag lehetetlen szituációba halnak meg megannyian, végzetszerűen, mint egy görög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tragédiában. Ez a mű egy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rémtörténet paródia.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 vicc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mögött ott húzódik még valami: az emberi élet törékenysége.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Megeszi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 pogácsákat, és mind meghalnak. 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822432"/>
            <a:ext cx="2880320" cy="2880320"/>
          </a:xfrm>
          <a:prstGeom prst="rect">
            <a:avLst/>
          </a:prstGeom>
        </p:spPr>
      </p:pic>
      <p:sp>
        <p:nvSpPr>
          <p:cNvPr id="4" name="Téglalap 3"/>
          <p:cNvSpPr/>
          <p:nvPr/>
        </p:nvSpPr>
        <p:spPr>
          <a:xfrm>
            <a:off x="251520" y="4293096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 lezárás a lezáratlanság érzetét kelti. Mintha a történet most is tartana, s minden pillanatban ideérhet a sofőr, és megkínálhat pogácsával.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408712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hu-HU" sz="2400" b="1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 memoriam Dr. K. H. G.</a:t>
            </a:r>
          </a:p>
          <a:p>
            <a:pPr marL="0" algn="just"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Az 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egyik  legremekebb novella a munkaszolgálat 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élményéből  merített. Az </a:t>
            </a:r>
            <a:r>
              <a:rPr lang="hu-HU" sz="24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memoriam  dr. K. H. G., amely abszurd, fekete humorral a történelmet  idézi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meg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cselekmény helyére és idejére nincs konkrét utalás, de sejteti az író a mű cselekményének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idejét (valószínű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 II. világháború, a helyszín viszont nem megállapítható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munkaszolgálatos  beszélgetni  akar  a  német kultúráról a német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őrrel,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de ezzel csak felbosszantja tudatlan rabtartóját, aki dühében lelövi. A rövid jelenetben benne van az egész kor groteszk tragikuma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 pár szóval bemutatott karakterek között éles ellentét van: az alárendelt rab művelt, valószínűleg tanár, az őr műveletlen, egy megoldást ismer: az erőszakot.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pPr marL="0">
              <a:buNone/>
            </a:pPr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410</Words>
  <Application>Microsoft Office PowerPoint</Application>
  <PresentationFormat>Diavetítés a képernyőre (4:3 oldalarány)</PresentationFormat>
  <Paragraphs>17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Office-téma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Péter</dc:creator>
  <cp:lastModifiedBy>Péter</cp:lastModifiedBy>
  <cp:revision>9</cp:revision>
  <dcterms:created xsi:type="dcterms:W3CDTF">2015-09-15T05:28:25Z</dcterms:created>
  <dcterms:modified xsi:type="dcterms:W3CDTF">2018-05-16T19:41:15Z</dcterms:modified>
</cp:coreProperties>
</file>